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2" r:id="rId5"/>
    <p:sldId id="263" r:id="rId6"/>
    <p:sldId id="264" r:id="rId7"/>
    <p:sldId id="265" r:id="rId8"/>
    <p:sldId id="261" r:id="rId9"/>
    <p:sldId id="266" r:id="rId10"/>
    <p:sldId id="26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53"/>
    <p:restoredTop sz="95833"/>
  </p:normalViewPr>
  <p:slideViewPr>
    <p:cSldViewPr snapToGrid="0" snapToObjects="1">
      <p:cViewPr>
        <p:scale>
          <a:sx n="76" d="100"/>
          <a:sy n="76" d="100"/>
        </p:scale>
        <p:origin x="760" y="9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DE8FF-641B-0641-8715-AC239B002CC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2BF4895-29A2-4B43-BE9F-DD6172FA5B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1F0E324-7FD2-304E-9E0F-A810613F533E}"/>
              </a:ext>
            </a:extLst>
          </p:cNvPr>
          <p:cNvSpPr>
            <a:spLocks noGrp="1"/>
          </p:cNvSpPr>
          <p:nvPr>
            <p:ph type="dt" sz="half" idx="10"/>
          </p:nvPr>
        </p:nvSpPr>
        <p:spPr/>
        <p:txBody>
          <a:bodyPr/>
          <a:lstStyle/>
          <a:p>
            <a:fld id="{D7680C34-7372-8A48-9649-782323A56552}" type="datetimeFigureOut">
              <a:rPr lang="en-US" smtClean="0"/>
              <a:t>11/7/21</a:t>
            </a:fld>
            <a:endParaRPr lang="en-US"/>
          </a:p>
        </p:txBody>
      </p:sp>
      <p:sp>
        <p:nvSpPr>
          <p:cNvPr id="5" name="Footer Placeholder 4">
            <a:extLst>
              <a:ext uri="{FF2B5EF4-FFF2-40B4-BE49-F238E27FC236}">
                <a16:creationId xmlns:a16="http://schemas.microsoft.com/office/drawing/2014/main" id="{2CF956FE-97A6-D54B-B02E-5085638A85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CF8A21-1276-A447-B4EA-1011A2E1E944}"/>
              </a:ext>
            </a:extLst>
          </p:cNvPr>
          <p:cNvSpPr>
            <a:spLocks noGrp="1"/>
          </p:cNvSpPr>
          <p:nvPr>
            <p:ph type="sldNum" sz="quarter" idx="12"/>
          </p:nvPr>
        </p:nvSpPr>
        <p:spPr/>
        <p:txBody>
          <a:bodyPr/>
          <a:lstStyle/>
          <a:p>
            <a:fld id="{FF88760A-C477-FF47-ADCE-BC9DA1450D23}" type="slidenum">
              <a:rPr lang="en-US" smtClean="0"/>
              <a:t>‹#›</a:t>
            </a:fld>
            <a:endParaRPr lang="en-US"/>
          </a:p>
        </p:txBody>
      </p:sp>
    </p:spTree>
    <p:extLst>
      <p:ext uri="{BB962C8B-B14F-4D97-AF65-F5344CB8AC3E}">
        <p14:creationId xmlns:p14="http://schemas.microsoft.com/office/powerpoint/2010/main" val="39527088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D9354-4CA3-9545-8FBE-1CEB2BF9EC1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950E4C9-BD62-DB42-9FAE-3485BA5B986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9289015-E64A-AC4E-97B3-96DE00BF8BD9}"/>
              </a:ext>
            </a:extLst>
          </p:cNvPr>
          <p:cNvSpPr>
            <a:spLocks noGrp="1"/>
          </p:cNvSpPr>
          <p:nvPr>
            <p:ph type="dt" sz="half" idx="10"/>
          </p:nvPr>
        </p:nvSpPr>
        <p:spPr/>
        <p:txBody>
          <a:bodyPr/>
          <a:lstStyle/>
          <a:p>
            <a:fld id="{D7680C34-7372-8A48-9649-782323A56552}" type="datetimeFigureOut">
              <a:rPr lang="en-US" smtClean="0"/>
              <a:t>11/7/21</a:t>
            </a:fld>
            <a:endParaRPr lang="en-US"/>
          </a:p>
        </p:txBody>
      </p:sp>
      <p:sp>
        <p:nvSpPr>
          <p:cNvPr id="5" name="Footer Placeholder 4">
            <a:extLst>
              <a:ext uri="{FF2B5EF4-FFF2-40B4-BE49-F238E27FC236}">
                <a16:creationId xmlns:a16="http://schemas.microsoft.com/office/drawing/2014/main" id="{0CC8F743-170A-9045-B493-346AEF237D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A91398-57A7-984B-9808-FF8C9904AD5B}"/>
              </a:ext>
            </a:extLst>
          </p:cNvPr>
          <p:cNvSpPr>
            <a:spLocks noGrp="1"/>
          </p:cNvSpPr>
          <p:nvPr>
            <p:ph type="sldNum" sz="quarter" idx="12"/>
          </p:nvPr>
        </p:nvSpPr>
        <p:spPr/>
        <p:txBody>
          <a:bodyPr/>
          <a:lstStyle/>
          <a:p>
            <a:fld id="{FF88760A-C477-FF47-ADCE-BC9DA1450D23}" type="slidenum">
              <a:rPr lang="en-US" smtClean="0"/>
              <a:t>‹#›</a:t>
            </a:fld>
            <a:endParaRPr lang="en-US"/>
          </a:p>
        </p:txBody>
      </p:sp>
    </p:spTree>
    <p:extLst>
      <p:ext uri="{BB962C8B-B14F-4D97-AF65-F5344CB8AC3E}">
        <p14:creationId xmlns:p14="http://schemas.microsoft.com/office/powerpoint/2010/main" val="3134687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C68709-CBBB-9F4B-96D0-F4C06FA0A35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5028B47-19A1-844A-A7ED-4C957991675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1AFF461-4210-2145-9611-B8EC8B53ED00}"/>
              </a:ext>
            </a:extLst>
          </p:cNvPr>
          <p:cNvSpPr>
            <a:spLocks noGrp="1"/>
          </p:cNvSpPr>
          <p:nvPr>
            <p:ph type="dt" sz="half" idx="10"/>
          </p:nvPr>
        </p:nvSpPr>
        <p:spPr/>
        <p:txBody>
          <a:bodyPr/>
          <a:lstStyle/>
          <a:p>
            <a:fld id="{D7680C34-7372-8A48-9649-782323A56552}" type="datetimeFigureOut">
              <a:rPr lang="en-US" smtClean="0"/>
              <a:t>11/7/21</a:t>
            </a:fld>
            <a:endParaRPr lang="en-US"/>
          </a:p>
        </p:txBody>
      </p:sp>
      <p:sp>
        <p:nvSpPr>
          <p:cNvPr id="5" name="Footer Placeholder 4">
            <a:extLst>
              <a:ext uri="{FF2B5EF4-FFF2-40B4-BE49-F238E27FC236}">
                <a16:creationId xmlns:a16="http://schemas.microsoft.com/office/drawing/2014/main" id="{46162477-E768-2E49-BA40-5074DE3F29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AEC2CA-BF9C-FF44-88E1-C3736E01D28D}"/>
              </a:ext>
            </a:extLst>
          </p:cNvPr>
          <p:cNvSpPr>
            <a:spLocks noGrp="1"/>
          </p:cNvSpPr>
          <p:nvPr>
            <p:ph type="sldNum" sz="quarter" idx="12"/>
          </p:nvPr>
        </p:nvSpPr>
        <p:spPr/>
        <p:txBody>
          <a:bodyPr/>
          <a:lstStyle/>
          <a:p>
            <a:fld id="{FF88760A-C477-FF47-ADCE-BC9DA1450D23}" type="slidenum">
              <a:rPr lang="en-US" smtClean="0"/>
              <a:t>‹#›</a:t>
            </a:fld>
            <a:endParaRPr lang="en-US"/>
          </a:p>
        </p:txBody>
      </p:sp>
    </p:spTree>
    <p:extLst>
      <p:ext uri="{BB962C8B-B14F-4D97-AF65-F5344CB8AC3E}">
        <p14:creationId xmlns:p14="http://schemas.microsoft.com/office/powerpoint/2010/main" val="846472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6452E-573E-414A-B3B5-7DF02C96D90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571F110-E507-864B-8EFB-C218754FAD9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58C7230-26F7-ED48-A5DD-85D476CFC826}"/>
              </a:ext>
            </a:extLst>
          </p:cNvPr>
          <p:cNvSpPr>
            <a:spLocks noGrp="1"/>
          </p:cNvSpPr>
          <p:nvPr>
            <p:ph type="dt" sz="half" idx="10"/>
          </p:nvPr>
        </p:nvSpPr>
        <p:spPr/>
        <p:txBody>
          <a:bodyPr/>
          <a:lstStyle/>
          <a:p>
            <a:fld id="{D7680C34-7372-8A48-9649-782323A56552}" type="datetimeFigureOut">
              <a:rPr lang="en-US" smtClean="0"/>
              <a:t>11/7/21</a:t>
            </a:fld>
            <a:endParaRPr lang="en-US"/>
          </a:p>
        </p:txBody>
      </p:sp>
      <p:sp>
        <p:nvSpPr>
          <p:cNvPr id="5" name="Footer Placeholder 4">
            <a:extLst>
              <a:ext uri="{FF2B5EF4-FFF2-40B4-BE49-F238E27FC236}">
                <a16:creationId xmlns:a16="http://schemas.microsoft.com/office/drawing/2014/main" id="{5B229809-ED2D-A649-B939-767341E790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06F4B9-A083-4A4D-8C33-D5FB461CC5F2}"/>
              </a:ext>
            </a:extLst>
          </p:cNvPr>
          <p:cNvSpPr>
            <a:spLocks noGrp="1"/>
          </p:cNvSpPr>
          <p:nvPr>
            <p:ph type="sldNum" sz="quarter" idx="12"/>
          </p:nvPr>
        </p:nvSpPr>
        <p:spPr/>
        <p:txBody>
          <a:bodyPr/>
          <a:lstStyle/>
          <a:p>
            <a:fld id="{FF88760A-C477-FF47-ADCE-BC9DA1450D23}" type="slidenum">
              <a:rPr lang="en-US" smtClean="0"/>
              <a:t>‹#›</a:t>
            </a:fld>
            <a:endParaRPr lang="en-US"/>
          </a:p>
        </p:txBody>
      </p:sp>
    </p:spTree>
    <p:extLst>
      <p:ext uri="{BB962C8B-B14F-4D97-AF65-F5344CB8AC3E}">
        <p14:creationId xmlns:p14="http://schemas.microsoft.com/office/powerpoint/2010/main" val="40499460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61CA5-CFDE-444D-979B-E4E6657629B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85F50D3-88E2-B742-ABDE-BB49B7EE6B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3E4692A-A6E8-4047-B180-BAFFFA31CB8C}"/>
              </a:ext>
            </a:extLst>
          </p:cNvPr>
          <p:cNvSpPr>
            <a:spLocks noGrp="1"/>
          </p:cNvSpPr>
          <p:nvPr>
            <p:ph type="dt" sz="half" idx="10"/>
          </p:nvPr>
        </p:nvSpPr>
        <p:spPr/>
        <p:txBody>
          <a:bodyPr/>
          <a:lstStyle/>
          <a:p>
            <a:fld id="{D7680C34-7372-8A48-9649-782323A56552}" type="datetimeFigureOut">
              <a:rPr lang="en-US" smtClean="0"/>
              <a:t>11/7/21</a:t>
            </a:fld>
            <a:endParaRPr lang="en-US"/>
          </a:p>
        </p:txBody>
      </p:sp>
      <p:sp>
        <p:nvSpPr>
          <p:cNvPr id="5" name="Footer Placeholder 4">
            <a:extLst>
              <a:ext uri="{FF2B5EF4-FFF2-40B4-BE49-F238E27FC236}">
                <a16:creationId xmlns:a16="http://schemas.microsoft.com/office/drawing/2014/main" id="{60C9A181-C138-F843-9295-0ADD507AEE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DBC194-41B9-094C-ABF8-5B1CA0DD8595}"/>
              </a:ext>
            </a:extLst>
          </p:cNvPr>
          <p:cNvSpPr>
            <a:spLocks noGrp="1"/>
          </p:cNvSpPr>
          <p:nvPr>
            <p:ph type="sldNum" sz="quarter" idx="12"/>
          </p:nvPr>
        </p:nvSpPr>
        <p:spPr/>
        <p:txBody>
          <a:bodyPr/>
          <a:lstStyle/>
          <a:p>
            <a:fld id="{FF88760A-C477-FF47-ADCE-BC9DA1450D23}" type="slidenum">
              <a:rPr lang="en-US" smtClean="0"/>
              <a:t>‹#›</a:t>
            </a:fld>
            <a:endParaRPr lang="en-US"/>
          </a:p>
        </p:txBody>
      </p:sp>
    </p:spTree>
    <p:extLst>
      <p:ext uri="{BB962C8B-B14F-4D97-AF65-F5344CB8AC3E}">
        <p14:creationId xmlns:p14="http://schemas.microsoft.com/office/powerpoint/2010/main" val="2850376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75073-D61D-DE4D-9354-357740C2EDF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ADA260D-A381-D240-ABD0-3F942449CEF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08FDE44-84B3-AC4C-A536-D71FF08B3DC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AC436817-7589-C244-B414-FE44F75E48FE}"/>
              </a:ext>
            </a:extLst>
          </p:cNvPr>
          <p:cNvSpPr>
            <a:spLocks noGrp="1"/>
          </p:cNvSpPr>
          <p:nvPr>
            <p:ph type="dt" sz="half" idx="10"/>
          </p:nvPr>
        </p:nvSpPr>
        <p:spPr/>
        <p:txBody>
          <a:bodyPr/>
          <a:lstStyle/>
          <a:p>
            <a:fld id="{D7680C34-7372-8A48-9649-782323A56552}" type="datetimeFigureOut">
              <a:rPr lang="en-US" smtClean="0"/>
              <a:t>11/7/21</a:t>
            </a:fld>
            <a:endParaRPr lang="en-US"/>
          </a:p>
        </p:txBody>
      </p:sp>
      <p:sp>
        <p:nvSpPr>
          <p:cNvPr id="6" name="Footer Placeholder 5">
            <a:extLst>
              <a:ext uri="{FF2B5EF4-FFF2-40B4-BE49-F238E27FC236}">
                <a16:creationId xmlns:a16="http://schemas.microsoft.com/office/drawing/2014/main" id="{D64BF109-57C1-C644-8FA0-E511B91049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E78224-055E-0744-8361-BC197FB5C2F6}"/>
              </a:ext>
            </a:extLst>
          </p:cNvPr>
          <p:cNvSpPr>
            <a:spLocks noGrp="1"/>
          </p:cNvSpPr>
          <p:nvPr>
            <p:ph type="sldNum" sz="quarter" idx="12"/>
          </p:nvPr>
        </p:nvSpPr>
        <p:spPr/>
        <p:txBody>
          <a:bodyPr/>
          <a:lstStyle/>
          <a:p>
            <a:fld id="{FF88760A-C477-FF47-ADCE-BC9DA1450D23}" type="slidenum">
              <a:rPr lang="en-US" smtClean="0"/>
              <a:t>‹#›</a:t>
            </a:fld>
            <a:endParaRPr lang="en-US"/>
          </a:p>
        </p:txBody>
      </p:sp>
    </p:spTree>
    <p:extLst>
      <p:ext uri="{BB962C8B-B14F-4D97-AF65-F5344CB8AC3E}">
        <p14:creationId xmlns:p14="http://schemas.microsoft.com/office/powerpoint/2010/main" val="2520969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0BC91-692C-1847-B199-A9B04ED8218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15F2B6D-0722-E14D-9079-D8B6C87380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E48528F-9AAF-624E-9393-3A429ECFA6C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4A8B1652-1FCF-BB4B-BA5E-BB26EEF6E0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AC5F122-F8BB-8341-958B-376E95D4993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F708A81-B5F3-2845-9CD4-26A4B8AD8D56}"/>
              </a:ext>
            </a:extLst>
          </p:cNvPr>
          <p:cNvSpPr>
            <a:spLocks noGrp="1"/>
          </p:cNvSpPr>
          <p:nvPr>
            <p:ph type="dt" sz="half" idx="10"/>
          </p:nvPr>
        </p:nvSpPr>
        <p:spPr/>
        <p:txBody>
          <a:bodyPr/>
          <a:lstStyle/>
          <a:p>
            <a:fld id="{D7680C34-7372-8A48-9649-782323A56552}" type="datetimeFigureOut">
              <a:rPr lang="en-US" smtClean="0"/>
              <a:t>11/7/21</a:t>
            </a:fld>
            <a:endParaRPr lang="en-US"/>
          </a:p>
        </p:txBody>
      </p:sp>
      <p:sp>
        <p:nvSpPr>
          <p:cNvPr id="8" name="Footer Placeholder 7">
            <a:extLst>
              <a:ext uri="{FF2B5EF4-FFF2-40B4-BE49-F238E27FC236}">
                <a16:creationId xmlns:a16="http://schemas.microsoft.com/office/drawing/2014/main" id="{57121613-784A-2442-B59F-BFF29820E07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B716E4-9DBC-424D-8293-705FA09A4B3C}"/>
              </a:ext>
            </a:extLst>
          </p:cNvPr>
          <p:cNvSpPr>
            <a:spLocks noGrp="1"/>
          </p:cNvSpPr>
          <p:nvPr>
            <p:ph type="sldNum" sz="quarter" idx="12"/>
          </p:nvPr>
        </p:nvSpPr>
        <p:spPr/>
        <p:txBody>
          <a:bodyPr/>
          <a:lstStyle/>
          <a:p>
            <a:fld id="{FF88760A-C477-FF47-ADCE-BC9DA1450D23}" type="slidenum">
              <a:rPr lang="en-US" smtClean="0"/>
              <a:t>‹#›</a:t>
            </a:fld>
            <a:endParaRPr lang="en-US"/>
          </a:p>
        </p:txBody>
      </p:sp>
    </p:spTree>
    <p:extLst>
      <p:ext uri="{BB962C8B-B14F-4D97-AF65-F5344CB8AC3E}">
        <p14:creationId xmlns:p14="http://schemas.microsoft.com/office/powerpoint/2010/main" val="42257396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4B025-D1B2-8846-B70E-0A490FEF5DE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82A6A95-162D-2944-9E61-F4BEB9A0DCBC}"/>
              </a:ext>
            </a:extLst>
          </p:cNvPr>
          <p:cNvSpPr>
            <a:spLocks noGrp="1"/>
          </p:cNvSpPr>
          <p:nvPr>
            <p:ph type="dt" sz="half" idx="10"/>
          </p:nvPr>
        </p:nvSpPr>
        <p:spPr/>
        <p:txBody>
          <a:bodyPr/>
          <a:lstStyle/>
          <a:p>
            <a:fld id="{D7680C34-7372-8A48-9649-782323A56552}" type="datetimeFigureOut">
              <a:rPr lang="en-US" smtClean="0"/>
              <a:t>11/7/21</a:t>
            </a:fld>
            <a:endParaRPr lang="en-US"/>
          </a:p>
        </p:txBody>
      </p:sp>
      <p:sp>
        <p:nvSpPr>
          <p:cNvPr id="4" name="Footer Placeholder 3">
            <a:extLst>
              <a:ext uri="{FF2B5EF4-FFF2-40B4-BE49-F238E27FC236}">
                <a16:creationId xmlns:a16="http://schemas.microsoft.com/office/drawing/2014/main" id="{59B17CC3-9419-F748-BEC1-595DEE9A40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4998CEB-B21E-F44A-BC9C-03980E15F220}"/>
              </a:ext>
            </a:extLst>
          </p:cNvPr>
          <p:cNvSpPr>
            <a:spLocks noGrp="1"/>
          </p:cNvSpPr>
          <p:nvPr>
            <p:ph type="sldNum" sz="quarter" idx="12"/>
          </p:nvPr>
        </p:nvSpPr>
        <p:spPr/>
        <p:txBody>
          <a:bodyPr/>
          <a:lstStyle/>
          <a:p>
            <a:fld id="{FF88760A-C477-FF47-ADCE-BC9DA1450D23}" type="slidenum">
              <a:rPr lang="en-US" smtClean="0"/>
              <a:t>‹#›</a:t>
            </a:fld>
            <a:endParaRPr lang="en-US"/>
          </a:p>
        </p:txBody>
      </p:sp>
    </p:spTree>
    <p:extLst>
      <p:ext uri="{BB962C8B-B14F-4D97-AF65-F5344CB8AC3E}">
        <p14:creationId xmlns:p14="http://schemas.microsoft.com/office/powerpoint/2010/main" val="4846424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13200D-511D-5146-A9D0-116B89E0ABD0}"/>
              </a:ext>
            </a:extLst>
          </p:cNvPr>
          <p:cNvSpPr>
            <a:spLocks noGrp="1"/>
          </p:cNvSpPr>
          <p:nvPr>
            <p:ph type="dt" sz="half" idx="10"/>
          </p:nvPr>
        </p:nvSpPr>
        <p:spPr/>
        <p:txBody>
          <a:bodyPr/>
          <a:lstStyle/>
          <a:p>
            <a:fld id="{D7680C34-7372-8A48-9649-782323A56552}" type="datetimeFigureOut">
              <a:rPr lang="en-US" smtClean="0"/>
              <a:t>11/7/21</a:t>
            </a:fld>
            <a:endParaRPr lang="en-US"/>
          </a:p>
        </p:txBody>
      </p:sp>
      <p:sp>
        <p:nvSpPr>
          <p:cNvPr id="3" name="Footer Placeholder 2">
            <a:extLst>
              <a:ext uri="{FF2B5EF4-FFF2-40B4-BE49-F238E27FC236}">
                <a16:creationId xmlns:a16="http://schemas.microsoft.com/office/drawing/2014/main" id="{E1AD9227-1788-9045-95A3-73058A93DD2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EF29B7-B1C6-C14E-95CB-E5A47CFD2012}"/>
              </a:ext>
            </a:extLst>
          </p:cNvPr>
          <p:cNvSpPr>
            <a:spLocks noGrp="1"/>
          </p:cNvSpPr>
          <p:nvPr>
            <p:ph type="sldNum" sz="quarter" idx="12"/>
          </p:nvPr>
        </p:nvSpPr>
        <p:spPr/>
        <p:txBody>
          <a:bodyPr/>
          <a:lstStyle/>
          <a:p>
            <a:fld id="{FF88760A-C477-FF47-ADCE-BC9DA1450D23}" type="slidenum">
              <a:rPr lang="en-US" smtClean="0"/>
              <a:t>‹#›</a:t>
            </a:fld>
            <a:endParaRPr lang="en-US"/>
          </a:p>
        </p:txBody>
      </p:sp>
    </p:spTree>
    <p:extLst>
      <p:ext uri="{BB962C8B-B14F-4D97-AF65-F5344CB8AC3E}">
        <p14:creationId xmlns:p14="http://schemas.microsoft.com/office/powerpoint/2010/main" val="3970329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B86DF-E3EF-364E-B0D8-D79372CB336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A42E1FB2-9CBD-7A40-9768-BE22A7AFDD7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E73DAAC-6A70-7645-B61A-41B7BB0F24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DAE3F64-A4F2-9F4D-A9C6-6430B7ADF3F5}"/>
              </a:ext>
            </a:extLst>
          </p:cNvPr>
          <p:cNvSpPr>
            <a:spLocks noGrp="1"/>
          </p:cNvSpPr>
          <p:nvPr>
            <p:ph type="dt" sz="half" idx="10"/>
          </p:nvPr>
        </p:nvSpPr>
        <p:spPr/>
        <p:txBody>
          <a:bodyPr/>
          <a:lstStyle/>
          <a:p>
            <a:fld id="{D7680C34-7372-8A48-9649-782323A56552}" type="datetimeFigureOut">
              <a:rPr lang="en-US" smtClean="0"/>
              <a:t>11/7/21</a:t>
            </a:fld>
            <a:endParaRPr lang="en-US"/>
          </a:p>
        </p:txBody>
      </p:sp>
      <p:sp>
        <p:nvSpPr>
          <p:cNvPr id="6" name="Footer Placeholder 5">
            <a:extLst>
              <a:ext uri="{FF2B5EF4-FFF2-40B4-BE49-F238E27FC236}">
                <a16:creationId xmlns:a16="http://schemas.microsoft.com/office/drawing/2014/main" id="{B4FCD7E6-BC8E-294F-A35B-E116CFFBAE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044B2A-F7DB-E746-BC62-6AA6BEFB7B21}"/>
              </a:ext>
            </a:extLst>
          </p:cNvPr>
          <p:cNvSpPr>
            <a:spLocks noGrp="1"/>
          </p:cNvSpPr>
          <p:nvPr>
            <p:ph type="sldNum" sz="quarter" idx="12"/>
          </p:nvPr>
        </p:nvSpPr>
        <p:spPr/>
        <p:txBody>
          <a:bodyPr/>
          <a:lstStyle/>
          <a:p>
            <a:fld id="{FF88760A-C477-FF47-ADCE-BC9DA1450D23}" type="slidenum">
              <a:rPr lang="en-US" smtClean="0"/>
              <a:t>‹#›</a:t>
            </a:fld>
            <a:endParaRPr lang="en-US"/>
          </a:p>
        </p:txBody>
      </p:sp>
    </p:spTree>
    <p:extLst>
      <p:ext uri="{BB962C8B-B14F-4D97-AF65-F5344CB8AC3E}">
        <p14:creationId xmlns:p14="http://schemas.microsoft.com/office/powerpoint/2010/main" val="2996968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E82C6-C4F8-7C42-9082-12FB87E9057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44CFB00-202B-C04D-8FE9-3DD9845988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846655-10D6-9E40-90EB-A7AA4047D4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887CA83-DD97-9546-97C6-1EF6C78F1690}"/>
              </a:ext>
            </a:extLst>
          </p:cNvPr>
          <p:cNvSpPr>
            <a:spLocks noGrp="1"/>
          </p:cNvSpPr>
          <p:nvPr>
            <p:ph type="dt" sz="half" idx="10"/>
          </p:nvPr>
        </p:nvSpPr>
        <p:spPr/>
        <p:txBody>
          <a:bodyPr/>
          <a:lstStyle/>
          <a:p>
            <a:fld id="{D7680C34-7372-8A48-9649-782323A56552}" type="datetimeFigureOut">
              <a:rPr lang="en-US" smtClean="0"/>
              <a:t>11/7/21</a:t>
            </a:fld>
            <a:endParaRPr lang="en-US"/>
          </a:p>
        </p:txBody>
      </p:sp>
      <p:sp>
        <p:nvSpPr>
          <p:cNvPr id="6" name="Footer Placeholder 5">
            <a:extLst>
              <a:ext uri="{FF2B5EF4-FFF2-40B4-BE49-F238E27FC236}">
                <a16:creationId xmlns:a16="http://schemas.microsoft.com/office/drawing/2014/main" id="{4DF78758-516C-504C-8068-3B0F20FEF4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743C5C-528C-494C-9BEA-D6D428568DFC}"/>
              </a:ext>
            </a:extLst>
          </p:cNvPr>
          <p:cNvSpPr>
            <a:spLocks noGrp="1"/>
          </p:cNvSpPr>
          <p:nvPr>
            <p:ph type="sldNum" sz="quarter" idx="12"/>
          </p:nvPr>
        </p:nvSpPr>
        <p:spPr/>
        <p:txBody>
          <a:bodyPr/>
          <a:lstStyle/>
          <a:p>
            <a:fld id="{FF88760A-C477-FF47-ADCE-BC9DA1450D23}" type="slidenum">
              <a:rPr lang="en-US" smtClean="0"/>
              <a:t>‹#›</a:t>
            </a:fld>
            <a:endParaRPr lang="en-US"/>
          </a:p>
        </p:txBody>
      </p:sp>
    </p:spTree>
    <p:extLst>
      <p:ext uri="{BB962C8B-B14F-4D97-AF65-F5344CB8AC3E}">
        <p14:creationId xmlns:p14="http://schemas.microsoft.com/office/powerpoint/2010/main" val="68717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E2B9A6-4A2B-C646-AC52-DE907043F7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736D70E-E718-9848-9024-F6F7951104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B5BC6D0-CF0C-D44B-8B01-7A8F39B218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680C34-7372-8A48-9649-782323A56552}" type="datetimeFigureOut">
              <a:rPr lang="en-US" smtClean="0"/>
              <a:t>11/7/21</a:t>
            </a:fld>
            <a:endParaRPr lang="en-US"/>
          </a:p>
        </p:txBody>
      </p:sp>
      <p:sp>
        <p:nvSpPr>
          <p:cNvPr id="5" name="Footer Placeholder 4">
            <a:extLst>
              <a:ext uri="{FF2B5EF4-FFF2-40B4-BE49-F238E27FC236}">
                <a16:creationId xmlns:a16="http://schemas.microsoft.com/office/drawing/2014/main" id="{3A0C3EFA-92C9-0D46-9F31-2197CC4E2D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B93041-9F6A-234D-82DA-570C930F87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88760A-C477-FF47-ADCE-BC9DA1450D23}" type="slidenum">
              <a:rPr lang="en-US" smtClean="0"/>
              <a:t>‹#›</a:t>
            </a:fld>
            <a:endParaRPr lang="en-US"/>
          </a:p>
        </p:txBody>
      </p:sp>
    </p:spTree>
    <p:extLst>
      <p:ext uri="{BB962C8B-B14F-4D97-AF65-F5344CB8AC3E}">
        <p14:creationId xmlns:p14="http://schemas.microsoft.com/office/powerpoint/2010/main" val="33005048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areerswales.gov.wales/job-information/agricultural-research-scientist/job-role" TargetMode="External"/><Relationship Id="rId2" Type="http://schemas.openxmlformats.org/officeDocument/2006/relationships/hyperlink" Target="https://www.environmentalscience.org/career/soil-and-plant-scientist"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A32AA-FB80-5F4A-BAB6-42F7A44ED66A}"/>
              </a:ext>
            </a:extLst>
          </p:cNvPr>
          <p:cNvSpPr>
            <a:spLocks noGrp="1"/>
          </p:cNvSpPr>
          <p:nvPr>
            <p:ph type="ctrTitle"/>
          </p:nvPr>
        </p:nvSpPr>
        <p:spPr/>
        <p:txBody>
          <a:bodyPr/>
          <a:lstStyle/>
          <a:p>
            <a:r>
              <a:rPr lang="en-US" dirty="0"/>
              <a:t>IoT </a:t>
            </a:r>
            <a:r>
              <a:rPr lang="en-US" dirty="0" err="1"/>
              <a:t>Farmbeats</a:t>
            </a:r>
            <a:endParaRPr lang="en-US" dirty="0"/>
          </a:p>
        </p:txBody>
      </p:sp>
      <p:sp>
        <p:nvSpPr>
          <p:cNvPr id="3" name="Subtitle 2">
            <a:extLst>
              <a:ext uri="{FF2B5EF4-FFF2-40B4-BE49-F238E27FC236}">
                <a16:creationId xmlns:a16="http://schemas.microsoft.com/office/drawing/2014/main" id="{921367D5-5490-A347-AFC8-4E203E917C73}"/>
              </a:ext>
            </a:extLst>
          </p:cNvPr>
          <p:cNvSpPr>
            <a:spLocks noGrp="1"/>
          </p:cNvSpPr>
          <p:nvPr>
            <p:ph type="subTitle" idx="1"/>
          </p:nvPr>
        </p:nvSpPr>
        <p:spPr/>
        <p:txBody>
          <a:bodyPr/>
          <a:lstStyle/>
          <a:p>
            <a:r>
              <a:rPr lang="en-US" dirty="0"/>
              <a:t>By Team 28</a:t>
            </a:r>
          </a:p>
        </p:txBody>
      </p:sp>
    </p:spTree>
    <p:extLst>
      <p:ext uri="{BB962C8B-B14F-4D97-AF65-F5344CB8AC3E}">
        <p14:creationId xmlns:p14="http://schemas.microsoft.com/office/powerpoint/2010/main" val="2272901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081E7-20CE-DC4E-8D8C-596F970ADAAF}"/>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6EE92A8B-B2BB-DE46-9FF0-42CDFDB14E42}"/>
              </a:ext>
            </a:extLst>
          </p:cNvPr>
          <p:cNvSpPr>
            <a:spLocks noGrp="1"/>
          </p:cNvSpPr>
          <p:nvPr>
            <p:ph idx="1"/>
          </p:nvPr>
        </p:nvSpPr>
        <p:spPr/>
        <p:txBody>
          <a:bodyPr/>
          <a:lstStyle/>
          <a:p>
            <a:r>
              <a:rPr lang="en-US" dirty="0">
                <a:hlinkClick r:id="rId2"/>
              </a:rPr>
              <a:t>https://www.environmentalscience.org/career/soil-and-plant-scientist</a:t>
            </a:r>
            <a:endParaRPr lang="en-US" dirty="0"/>
          </a:p>
          <a:p>
            <a:r>
              <a:rPr lang="en-US" dirty="0">
                <a:hlinkClick r:id="rId3"/>
              </a:rPr>
              <a:t>https://careerswales.gov.wales/job-information/agricultural-research-scientist/job-role</a:t>
            </a:r>
            <a:endParaRPr lang="en-US" dirty="0"/>
          </a:p>
          <a:p>
            <a:endParaRPr lang="en-US" dirty="0"/>
          </a:p>
        </p:txBody>
      </p:sp>
    </p:spTree>
    <p:extLst>
      <p:ext uri="{BB962C8B-B14F-4D97-AF65-F5344CB8AC3E}">
        <p14:creationId xmlns:p14="http://schemas.microsoft.com/office/powerpoint/2010/main" val="131968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DCF45-E985-5A4C-9ADB-E612AC466BAE}"/>
              </a:ext>
            </a:extLst>
          </p:cNvPr>
          <p:cNvSpPr>
            <a:spLocks noGrp="1"/>
          </p:cNvSpPr>
          <p:nvPr>
            <p:ph type="title"/>
          </p:nvPr>
        </p:nvSpPr>
        <p:spPr>
          <a:xfrm>
            <a:off x="0" y="0"/>
            <a:ext cx="10515600" cy="1325563"/>
          </a:xfrm>
        </p:spPr>
        <p:txBody>
          <a:bodyPr/>
          <a:lstStyle/>
          <a:p>
            <a:r>
              <a:rPr lang="en-US" dirty="0"/>
              <a:t>User Requirements </a:t>
            </a:r>
          </a:p>
        </p:txBody>
      </p:sp>
      <p:sp>
        <p:nvSpPr>
          <p:cNvPr id="3" name="Content Placeholder 2">
            <a:extLst>
              <a:ext uri="{FF2B5EF4-FFF2-40B4-BE49-F238E27FC236}">
                <a16:creationId xmlns:a16="http://schemas.microsoft.com/office/drawing/2014/main" id="{F11555E4-16AB-014F-8A7D-8EFD921B6F94}"/>
              </a:ext>
            </a:extLst>
          </p:cNvPr>
          <p:cNvSpPr>
            <a:spLocks noGrp="1"/>
          </p:cNvSpPr>
          <p:nvPr>
            <p:ph idx="1"/>
          </p:nvPr>
        </p:nvSpPr>
        <p:spPr>
          <a:xfrm>
            <a:off x="106680" y="896144"/>
            <a:ext cx="6282690" cy="598329"/>
          </a:xfrm>
        </p:spPr>
        <p:txBody>
          <a:bodyPr/>
          <a:lstStyle/>
          <a:p>
            <a:pPr marL="0" indent="0">
              <a:buNone/>
            </a:pPr>
            <a:r>
              <a:rPr lang="en-US" dirty="0"/>
              <a:t>We conducted phone-call interviews…</a:t>
            </a:r>
          </a:p>
          <a:p>
            <a:pPr marL="0" indent="0">
              <a:buNone/>
            </a:pPr>
            <a:endParaRPr lang="en-US" dirty="0"/>
          </a:p>
        </p:txBody>
      </p:sp>
      <p:sp>
        <p:nvSpPr>
          <p:cNvPr id="4" name="TextBox 3">
            <a:extLst>
              <a:ext uri="{FF2B5EF4-FFF2-40B4-BE49-F238E27FC236}">
                <a16:creationId xmlns:a16="http://schemas.microsoft.com/office/drawing/2014/main" id="{F8A00AA6-2CF0-9940-BC1E-7782406DA182}"/>
              </a:ext>
            </a:extLst>
          </p:cNvPr>
          <p:cNvSpPr txBox="1"/>
          <p:nvPr/>
        </p:nvSpPr>
        <p:spPr>
          <a:xfrm>
            <a:off x="106680" y="1325563"/>
            <a:ext cx="5695952" cy="5539978"/>
          </a:xfrm>
          <a:prstGeom prst="rect">
            <a:avLst/>
          </a:prstGeom>
          <a:noFill/>
        </p:spPr>
        <p:txBody>
          <a:bodyPr wrap="square" rtlCol="0">
            <a:spAutoFit/>
          </a:bodyPr>
          <a:lstStyle/>
          <a:p>
            <a:r>
              <a:rPr lang="en-US" sz="1200" dirty="0"/>
              <a:t>Farmer, Age 70</a:t>
            </a:r>
          </a:p>
          <a:p>
            <a:endParaRPr lang="en-US" sz="1200" dirty="0"/>
          </a:p>
          <a:p>
            <a:r>
              <a:rPr lang="en-US" sz="1200" b="1" dirty="0"/>
              <a:t>1. Do current normal farmers have any kind of remote way to monitor the situation of the farm? If yes, what's that, and do you find it easy for your life? If no, what's something that you would want if possible? </a:t>
            </a:r>
          </a:p>
          <a:p>
            <a:r>
              <a:rPr lang="en-US" sz="1200" dirty="0"/>
              <a:t>We do have some remote ways to monitor the farm such as cameras, but it's only used for monitor if there's any thief or animals that may damage the plants. We would want more devices that can monitor factors in the farm such as luminosity and temperature.</a:t>
            </a:r>
          </a:p>
          <a:p>
            <a:endParaRPr lang="en-US" sz="1200" dirty="0"/>
          </a:p>
          <a:p>
            <a:r>
              <a:rPr lang="en-US" sz="1200" b="1" dirty="0"/>
              <a:t>2. What's the level of software operating you got? </a:t>
            </a:r>
            <a:endParaRPr lang="en-US" sz="1200" dirty="0"/>
          </a:p>
          <a:p>
            <a:r>
              <a:rPr lang="en-US" sz="1200" dirty="0"/>
              <a:t>I have a smart mobile phone, but I only use it for WeChat and phone call, but my son can operate them quite well, I think. </a:t>
            </a:r>
          </a:p>
          <a:p>
            <a:endParaRPr lang="en-US" sz="1200" dirty="0"/>
          </a:p>
          <a:p>
            <a:r>
              <a:rPr lang="en-US" sz="1200" b="1" dirty="0"/>
              <a:t>3. How do you monitor and find out the situation of growth of plants in the farm? </a:t>
            </a:r>
          </a:p>
          <a:p>
            <a:r>
              <a:rPr lang="en-US" sz="1200" dirty="0"/>
              <a:t>Basically, what I used to do is to go down to the farm and see the situation by my hand and eyes. </a:t>
            </a:r>
          </a:p>
          <a:p>
            <a:endParaRPr lang="en-US" sz="1200" dirty="0"/>
          </a:p>
          <a:p>
            <a:r>
              <a:rPr lang="en-US" sz="1200" b="1" dirty="0"/>
              <a:t>4. How often do you monitor the situation in the farm? </a:t>
            </a:r>
          </a:p>
          <a:p>
            <a:r>
              <a:rPr lang="en-US" sz="1200" dirty="0"/>
              <a:t>At least once a day at morning. </a:t>
            </a:r>
          </a:p>
          <a:p>
            <a:endParaRPr lang="en-US" sz="1200" dirty="0"/>
          </a:p>
          <a:p>
            <a:r>
              <a:rPr lang="en-US" sz="1200" b="1" dirty="0"/>
              <a:t>5. What's the size of your field and how many time you would need to organize them everyday? </a:t>
            </a:r>
          </a:p>
          <a:p>
            <a:r>
              <a:rPr lang="en-US" sz="1200" dirty="0"/>
              <a:t>My land for wheat is half a MU, and there's also half a MU for corn, about quatre a MU for potato and other vegetables. (MU is a Chinese Unit of area, equal to 1/15 of a hectare or 1/6 an acre)</a:t>
            </a:r>
          </a:p>
          <a:p>
            <a:endParaRPr lang="en-US" dirty="0"/>
          </a:p>
          <a:p>
            <a:endParaRPr lang="en-US" dirty="0"/>
          </a:p>
          <a:p>
            <a:endParaRPr lang="en-US" dirty="0"/>
          </a:p>
        </p:txBody>
      </p:sp>
      <p:sp>
        <p:nvSpPr>
          <p:cNvPr id="5" name="TextBox 4">
            <a:extLst>
              <a:ext uri="{FF2B5EF4-FFF2-40B4-BE49-F238E27FC236}">
                <a16:creationId xmlns:a16="http://schemas.microsoft.com/office/drawing/2014/main" id="{485E4EF5-060F-9041-8E7B-006E32BA5FCA}"/>
              </a:ext>
            </a:extLst>
          </p:cNvPr>
          <p:cNvSpPr txBox="1"/>
          <p:nvPr/>
        </p:nvSpPr>
        <p:spPr>
          <a:xfrm>
            <a:off x="6096000" y="507159"/>
            <a:ext cx="5989320" cy="6309420"/>
          </a:xfrm>
          <a:prstGeom prst="rect">
            <a:avLst/>
          </a:prstGeom>
          <a:noFill/>
        </p:spPr>
        <p:txBody>
          <a:bodyPr wrap="square" rtlCol="0">
            <a:spAutoFit/>
          </a:bodyPr>
          <a:lstStyle/>
          <a:p>
            <a:r>
              <a:rPr lang="en-US" sz="1400" dirty="0" err="1"/>
              <a:t>Oscer</a:t>
            </a:r>
            <a:r>
              <a:rPr lang="en-US" sz="1400" dirty="0"/>
              <a:t> Hao = Agricultural Research Scientist</a:t>
            </a:r>
          </a:p>
          <a:p>
            <a:r>
              <a:rPr lang="en-US" sz="1400" dirty="0"/>
              <a:t>Graduated from Royal Agricultural University, UK</a:t>
            </a:r>
          </a:p>
          <a:p>
            <a:endParaRPr lang="en-US" sz="1400" dirty="0"/>
          </a:p>
          <a:p>
            <a:r>
              <a:rPr lang="en-US" sz="1400" b="1" dirty="0"/>
              <a:t>1. What is your job like? What do you do?</a:t>
            </a:r>
          </a:p>
          <a:p>
            <a:pPr marL="285750" indent="-285750">
              <a:buFont typeface="Arial" panose="020B0604020202020204" pitchFamily="34" charset="0"/>
              <a:buChar char="•"/>
            </a:pPr>
            <a:r>
              <a:rPr lang="en-US" sz="1400" dirty="0"/>
              <a:t>As a Farm Research Scientist from the Biotechnology and Biological Sciences Research Council, I carry out fieldworks to gain insights to current farm processes. My goal is to optimize the process to increase crop yield for food sustainability.  My research focuses on soil.</a:t>
            </a:r>
          </a:p>
          <a:p>
            <a:r>
              <a:rPr lang="en-US" sz="1400" dirty="0"/>
              <a:t>2. </a:t>
            </a:r>
            <a:r>
              <a:rPr lang="en-US" sz="1400" b="1" dirty="0"/>
              <a:t>How do you collect the data? Do you have to travel directly to the farm to collect the data yourself?</a:t>
            </a:r>
          </a:p>
          <a:p>
            <a:pPr marL="285750" indent="-285750">
              <a:buFont typeface="Arial" panose="020B0604020202020204" pitchFamily="34" charset="0"/>
              <a:buChar char="•"/>
            </a:pPr>
            <a:r>
              <a:rPr lang="en-US" sz="1400" dirty="0"/>
              <a:t>Yes, I manually collect data, which is inconvenient since travelling from office to farm takes an hour every day. I place down the meters in the soil and take readings whilst I am at the farm to log data.</a:t>
            </a:r>
          </a:p>
          <a:p>
            <a:r>
              <a:rPr lang="en-US" sz="1400" dirty="0"/>
              <a:t>3.</a:t>
            </a:r>
            <a:r>
              <a:rPr lang="en-US" sz="1400" b="1" dirty="0"/>
              <a:t> What kind of data will you be interested in having access to remotely? </a:t>
            </a:r>
          </a:p>
          <a:p>
            <a:pPr marL="285750" indent="-285750">
              <a:buFont typeface="Arial" panose="020B0604020202020204" pitchFamily="34" charset="0"/>
              <a:buChar char="•"/>
            </a:pPr>
            <a:r>
              <a:rPr lang="en-US" sz="1400" dirty="0"/>
              <a:t>I would love to have improved infrastructure on data collection method for factors such as soil pH, temperature and rainfall. I intend to use this to investigate the pollution level of the soil in order to help reduce its negative impact on plant growth from the soil.</a:t>
            </a:r>
          </a:p>
          <a:p>
            <a:r>
              <a:rPr lang="en-US" sz="1400" dirty="0"/>
              <a:t>4. </a:t>
            </a:r>
            <a:r>
              <a:rPr lang="en-US" sz="1400" b="1" dirty="0"/>
              <a:t>In what form would you want data to be presented to help with your job?</a:t>
            </a:r>
          </a:p>
          <a:p>
            <a:pPr marL="285750" indent="-285750">
              <a:buFont typeface="Arial" panose="020B0604020202020204" pitchFamily="34" charset="0"/>
              <a:buChar char="•"/>
            </a:pPr>
            <a:r>
              <a:rPr lang="en-US" sz="1400" dirty="0"/>
              <a:t>A range of visualizations from which I can choose would be useful, for example pie charts and line graphs. I want to see how rainfall varies throughout the year and visualize relationships between factors that may affect the state of the soil over time.</a:t>
            </a:r>
          </a:p>
          <a:p>
            <a:r>
              <a:rPr lang="en-US" sz="1400" dirty="0"/>
              <a:t> 5. </a:t>
            </a:r>
            <a:r>
              <a:rPr lang="en-US" sz="1400" b="1" dirty="0"/>
              <a:t>What other features would you like to have in such a remote system?</a:t>
            </a:r>
          </a:p>
          <a:p>
            <a:pPr marL="285750" indent="-285750">
              <a:buFont typeface="Arial" panose="020B0604020202020204" pitchFamily="34" charset="0"/>
              <a:buChar char="•"/>
            </a:pPr>
            <a:r>
              <a:rPr lang="en-US" sz="1400" dirty="0"/>
              <a:t>Some pre-analysis of the data by trained models would help to predict costs, weather patterns, etc. </a:t>
            </a:r>
          </a:p>
          <a:p>
            <a:pPr marL="285750" indent="-285750">
              <a:buFont typeface="Arial" panose="020B0604020202020204" pitchFamily="34" charset="0"/>
              <a:buChar char="•"/>
            </a:pPr>
            <a:r>
              <a:rPr lang="en-US" sz="1400" dirty="0"/>
              <a:t>A model that can predict characteristics of soils such as nutrient and water level based off data already collected would be very useful. </a:t>
            </a:r>
          </a:p>
          <a:p>
            <a:endParaRPr lang="en-US" sz="1200" dirty="0"/>
          </a:p>
        </p:txBody>
      </p:sp>
    </p:spTree>
    <p:extLst>
      <p:ext uri="{BB962C8B-B14F-4D97-AF65-F5344CB8AC3E}">
        <p14:creationId xmlns:p14="http://schemas.microsoft.com/office/powerpoint/2010/main" val="40721619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74C3C-56AA-134F-8928-E881409790BD}"/>
              </a:ext>
            </a:extLst>
          </p:cNvPr>
          <p:cNvSpPr>
            <a:spLocks noGrp="1"/>
          </p:cNvSpPr>
          <p:nvPr>
            <p:ph type="title"/>
          </p:nvPr>
        </p:nvSpPr>
        <p:spPr>
          <a:xfrm>
            <a:off x="0" y="-263525"/>
            <a:ext cx="10515600" cy="1325563"/>
          </a:xfrm>
        </p:spPr>
        <p:txBody>
          <a:bodyPr/>
          <a:lstStyle/>
          <a:p>
            <a:r>
              <a:rPr lang="en-US" dirty="0"/>
              <a:t>Persona and Scenario 1</a:t>
            </a:r>
          </a:p>
        </p:txBody>
      </p:sp>
      <p:pic>
        <p:nvPicPr>
          <p:cNvPr id="75" name="Picture 74" descr="Graphical user interface, application&#10;&#10;Description automatically generated">
            <a:extLst>
              <a:ext uri="{FF2B5EF4-FFF2-40B4-BE49-F238E27FC236}">
                <a16:creationId xmlns:a16="http://schemas.microsoft.com/office/drawing/2014/main" id="{7F91FE76-C265-E946-9825-7F8D347614A5}"/>
              </a:ext>
            </a:extLst>
          </p:cNvPr>
          <p:cNvPicPr>
            <a:picLocks noChangeAspect="1"/>
          </p:cNvPicPr>
          <p:nvPr/>
        </p:nvPicPr>
        <p:blipFill>
          <a:blip r:embed="rId2"/>
          <a:stretch>
            <a:fillRect/>
          </a:stretch>
        </p:blipFill>
        <p:spPr>
          <a:xfrm>
            <a:off x="0" y="700108"/>
            <a:ext cx="7751630" cy="5700692"/>
          </a:xfrm>
          <a:prstGeom prst="rect">
            <a:avLst/>
          </a:prstGeom>
        </p:spPr>
      </p:pic>
      <p:sp>
        <p:nvSpPr>
          <p:cNvPr id="5" name="TextBox 4">
            <a:extLst>
              <a:ext uri="{FF2B5EF4-FFF2-40B4-BE49-F238E27FC236}">
                <a16:creationId xmlns:a16="http://schemas.microsoft.com/office/drawing/2014/main" id="{1FDE9EC0-0DC6-6C49-9D94-E17E34DB5A45}"/>
              </a:ext>
            </a:extLst>
          </p:cNvPr>
          <p:cNvSpPr txBox="1"/>
          <p:nvPr/>
        </p:nvSpPr>
        <p:spPr>
          <a:xfrm>
            <a:off x="7918252" y="491490"/>
            <a:ext cx="3979333" cy="5632311"/>
          </a:xfrm>
          <a:prstGeom prst="rect">
            <a:avLst/>
          </a:prstGeom>
          <a:noFill/>
        </p:spPr>
        <p:txBody>
          <a:bodyPr wrap="square">
            <a:spAutoFit/>
          </a:bodyPr>
          <a:lstStyle/>
          <a:p>
            <a:r>
              <a:rPr lang="en-US" u="sng" dirty="0"/>
              <a:t>Scenario</a:t>
            </a:r>
            <a:r>
              <a:rPr lang="en-US" dirty="0"/>
              <a:t> </a:t>
            </a:r>
          </a:p>
          <a:p>
            <a:r>
              <a:rPr lang="en-US" dirty="0" err="1"/>
              <a:t>Cea</a:t>
            </a:r>
            <a:r>
              <a:rPr lang="en-US" dirty="0"/>
              <a:t> is a 75-year-old farmer who is very experienced with agriculture. She wants to find a way to maintain the farm by herself, as she is elderly and finds herself lacking physical strength after a working for a long time. She mounted our devices to the farm and logged into our web-app to monitor the situation of the field. She monitors situations in the farm easily by seeing data and charts on the website. She also connects her original watering device into the system so she can finish daily job at home on her own. She is also able to determine the situation by the color of the indicator light on the web-app and follows suggestions given which are determined by our model. This makes her work life more convenient and simpler.</a:t>
            </a:r>
          </a:p>
        </p:txBody>
      </p:sp>
    </p:spTree>
    <p:extLst>
      <p:ext uri="{BB962C8B-B14F-4D97-AF65-F5344CB8AC3E}">
        <p14:creationId xmlns:p14="http://schemas.microsoft.com/office/powerpoint/2010/main" val="1082903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 application&#10;&#10;Description automatically generated">
            <a:extLst>
              <a:ext uri="{FF2B5EF4-FFF2-40B4-BE49-F238E27FC236}">
                <a16:creationId xmlns:a16="http://schemas.microsoft.com/office/drawing/2014/main" id="{48F0AB4F-15F9-2044-99FC-C2142361BB97}"/>
              </a:ext>
            </a:extLst>
          </p:cNvPr>
          <p:cNvPicPr>
            <a:picLocks noChangeAspect="1"/>
          </p:cNvPicPr>
          <p:nvPr/>
        </p:nvPicPr>
        <p:blipFill>
          <a:blip r:embed="rId2"/>
          <a:stretch>
            <a:fillRect/>
          </a:stretch>
        </p:blipFill>
        <p:spPr>
          <a:xfrm>
            <a:off x="-1" y="743613"/>
            <a:ext cx="8094329" cy="5978920"/>
          </a:xfrm>
          <a:prstGeom prst="rect">
            <a:avLst/>
          </a:prstGeom>
        </p:spPr>
      </p:pic>
      <p:sp>
        <p:nvSpPr>
          <p:cNvPr id="7" name="Title 1">
            <a:extLst>
              <a:ext uri="{FF2B5EF4-FFF2-40B4-BE49-F238E27FC236}">
                <a16:creationId xmlns:a16="http://schemas.microsoft.com/office/drawing/2014/main" id="{70CCDBFE-EB15-8E4E-8B8A-058C25903B77}"/>
              </a:ext>
            </a:extLst>
          </p:cNvPr>
          <p:cNvSpPr txBox="1">
            <a:spLocks/>
          </p:cNvSpPr>
          <p:nvPr/>
        </p:nvSpPr>
        <p:spPr>
          <a:xfrm>
            <a:off x="0" y="-263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Persona and Scenario 2</a:t>
            </a:r>
          </a:p>
        </p:txBody>
      </p:sp>
      <p:sp>
        <p:nvSpPr>
          <p:cNvPr id="11" name="TextBox 10">
            <a:extLst>
              <a:ext uri="{FF2B5EF4-FFF2-40B4-BE49-F238E27FC236}">
                <a16:creationId xmlns:a16="http://schemas.microsoft.com/office/drawing/2014/main" id="{583DEED1-7FC8-0545-9AAC-87C0CEBC10BC}"/>
              </a:ext>
            </a:extLst>
          </p:cNvPr>
          <p:cNvSpPr txBox="1"/>
          <p:nvPr/>
        </p:nvSpPr>
        <p:spPr>
          <a:xfrm>
            <a:off x="8246728" y="269480"/>
            <a:ext cx="3729567" cy="5909310"/>
          </a:xfrm>
          <a:prstGeom prst="rect">
            <a:avLst/>
          </a:prstGeom>
          <a:noFill/>
        </p:spPr>
        <p:txBody>
          <a:bodyPr wrap="square">
            <a:spAutoFit/>
          </a:bodyPr>
          <a:lstStyle/>
          <a:p>
            <a:r>
              <a:rPr lang="en-GB" u="sng" dirty="0"/>
              <a:t>Scenario</a:t>
            </a:r>
          </a:p>
          <a:p>
            <a:r>
              <a:rPr lang="en-GB" dirty="0"/>
              <a:t>Jack </a:t>
            </a:r>
            <a:r>
              <a:rPr lang="en-GB" dirty="0" err="1"/>
              <a:t>Donalds</a:t>
            </a:r>
            <a:r>
              <a:rPr lang="en-GB" dirty="0"/>
              <a:t> is a 35-year-old agricultural researcher with and is quite experienced with using electronic devices and computer systems. He wants to collect some data on soil humidity and ambient temperature on the farm he is using as his case study. He accesses the farm's website on his computer, and briefly looks through all data shown on the first page to look for any anomalies. Satisfied that there aren't any error messages suggesting some problems, he clicks on the humidity sensor data, selects an option to display ambient temperature on the same graph. Satisfied with the data values, he downloads the data as an XML file and uses it for further analysis offline.</a:t>
            </a:r>
            <a:endParaRPr lang="en-US" dirty="0"/>
          </a:p>
        </p:txBody>
      </p:sp>
    </p:spTree>
    <p:extLst>
      <p:ext uri="{BB962C8B-B14F-4D97-AF65-F5344CB8AC3E}">
        <p14:creationId xmlns:p14="http://schemas.microsoft.com/office/powerpoint/2010/main" val="2612278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817D1-3556-ED4C-8400-40639C9E6F6C}"/>
              </a:ext>
            </a:extLst>
          </p:cNvPr>
          <p:cNvSpPr>
            <a:spLocks noGrp="1"/>
          </p:cNvSpPr>
          <p:nvPr>
            <p:ph type="title"/>
          </p:nvPr>
        </p:nvSpPr>
        <p:spPr/>
        <p:txBody>
          <a:bodyPr/>
          <a:lstStyle/>
          <a:p>
            <a:r>
              <a:rPr lang="en-US" dirty="0"/>
              <a:t>First Sketch</a:t>
            </a:r>
          </a:p>
        </p:txBody>
      </p:sp>
      <p:pic>
        <p:nvPicPr>
          <p:cNvPr id="4" name="Picture 3">
            <a:extLst>
              <a:ext uri="{FF2B5EF4-FFF2-40B4-BE49-F238E27FC236}">
                <a16:creationId xmlns:a16="http://schemas.microsoft.com/office/drawing/2014/main" id="{E79B5587-E18A-8245-819B-8349FB2DB129}"/>
              </a:ext>
            </a:extLst>
          </p:cNvPr>
          <p:cNvPicPr>
            <a:picLocks noChangeAspect="1"/>
          </p:cNvPicPr>
          <p:nvPr/>
        </p:nvPicPr>
        <p:blipFill>
          <a:blip r:embed="rId2"/>
          <a:stretch>
            <a:fillRect/>
          </a:stretch>
        </p:blipFill>
        <p:spPr>
          <a:xfrm>
            <a:off x="140855" y="1278947"/>
            <a:ext cx="5733473" cy="4300105"/>
          </a:xfrm>
          <a:prstGeom prst="rect">
            <a:avLst/>
          </a:prstGeom>
        </p:spPr>
      </p:pic>
      <p:pic>
        <p:nvPicPr>
          <p:cNvPr id="5" name="Picture 4">
            <a:extLst>
              <a:ext uri="{FF2B5EF4-FFF2-40B4-BE49-F238E27FC236}">
                <a16:creationId xmlns:a16="http://schemas.microsoft.com/office/drawing/2014/main" id="{515C78CD-EEDB-F248-94A4-81D644631C8A}"/>
              </a:ext>
            </a:extLst>
          </p:cNvPr>
          <p:cNvPicPr>
            <a:picLocks noChangeAspect="1"/>
          </p:cNvPicPr>
          <p:nvPr/>
        </p:nvPicPr>
        <p:blipFill>
          <a:blip r:embed="rId3"/>
          <a:stretch>
            <a:fillRect/>
          </a:stretch>
        </p:blipFill>
        <p:spPr>
          <a:xfrm>
            <a:off x="6317674" y="1371599"/>
            <a:ext cx="5486400" cy="4114800"/>
          </a:xfrm>
          <a:prstGeom prst="rect">
            <a:avLst/>
          </a:prstGeom>
        </p:spPr>
      </p:pic>
      <p:cxnSp>
        <p:nvCxnSpPr>
          <p:cNvPr id="6" name="Straight Arrow Connector 5">
            <a:extLst>
              <a:ext uri="{FF2B5EF4-FFF2-40B4-BE49-F238E27FC236}">
                <a16:creationId xmlns:a16="http://schemas.microsoft.com/office/drawing/2014/main" id="{78917E6F-6BE9-834C-86FB-7AC2A0DE86DF}"/>
              </a:ext>
            </a:extLst>
          </p:cNvPr>
          <p:cNvCxnSpPr>
            <a:cxnSpLocks/>
          </p:cNvCxnSpPr>
          <p:nvPr/>
        </p:nvCxnSpPr>
        <p:spPr>
          <a:xfrm>
            <a:off x="2078182" y="3103420"/>
            <a:ext cx="5140037" cy="0"/>
          </a:xfrm>
          <a:prstGeom prst="straightConnector1">
            <a:avLst/>
          </a:prstGeom>
          <a:ln w="412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0634117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1BBC2-494F-A849-BB45-BE3C6DD800FC}"/>
              </a:ext>
            </a:extLst>
          </p:cNvPr>
          <p:cNvSpPr>
            <a:spLocks noGrp="1"/>
          </p:cNvSpPr>
          <p:nvPr>
            <p:ph type="title"/>
          </p:nvPr>
        </p:nvSpPr>
        <p:spPr>
          <a:xfrm>
            <a:off x="146244" y="117896"/>
            <a:ext cx="10515600" cy="1325563"/>
          </a:xfrm>
        </p:spPr>
        <p:txBody>
          <a:bodyPr/>
          <a:lstStyle/>
          <a:p>
            <a:r>
              <a:rPr lang="en-US" dirty="0"/>
              <a:t>Review with Users</a:t>
            </a:r>
            <a:br>
              <a:rPr lang="en-US" dirty="0"/>
            </a:br>
            <a:r>
              <a:rPr lang="en-US" dirty="0"/>
              <a:t> and Second Sketch </a:t>
            </a:r>
          </a:p>
        </p:txBody>
      </p:sp>
      <p:pic>
        <p:nvPicPr>
          <p:cNvPr id="5" name="Picture 4" descr="Diagram&#10;&#10;Description automatically generated">
            <a:extLst>
              <a:ext uri="{FF2B5EF4-FFF2-40B4-BE49-F238E27FC236}">
                <a16:creationId xmlns:a16="http://schemas.microsoft.com/office/drawing/2014/main" id="{0F7ADF6B-D955-E84A-AEC8-235651BA6520}"/>
              </a:ext>
            </a:extLst>
          </p:cNvPr>
          <p:cNvPicPr>
            <a:picLocks noChangeAspect="1"/>
          </p:cNvPicPr>
          <p:nvPr/>
        </p:nvPicPr>
        <p:blipFill rotWithShape="1">
          <a:blip r:embed="rId2"/>
          <a:srcRect l="1769" t="9505" r="5721" b="13457"/>
          <a:stretch/>
        </p:blipFill>
        <p:spPr>
          <a:xfrm rot="16200000">
            <a:off x="5069346" y="-29261"/>
            <a:ext cx="6415487" cy="7123243"/>
          </a:xfrm>
          <a:prstGeom prst="rect">
            <a:avLst/>
          </a:prstGeom>
        </p:spPr>
      </p:pic>
    </p:spTree>
    <p:extLst>
      <p:ext uri="{BB962C8B-B14F-4D97-AF65-F5344CB8AC3E}">
        <p14:creationId xmlns:p14="http://schemas.microsoft.com/office/powerpoint/2010/main" val="1344475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Graphical user interface, application, website&#10;&#10;Description automatically generated">
            <a:extLst>
              <a:ext uri="{FF2B5EF4-FFF2-40B4-BE49-F238E27FC236}">
                <a16:creationId xmlns:a16="http://schemas.microsoft.com/office/drawing/2014/main" id="{FAA97297-8B2C-A54A-9793-C1089A0A931F}"/>
              </a:ext>
            </a:extLst>
          </p:cNvPr>
          <p:cNvPicPr>
            <a:picLocks noChangeAspect="1"/>
          </p:cNvPicPr>
          <p:nvPr/>
        </p:nvPicPr>
        <p:blipFill>
          <a:blip r:embed="rId2"/>
          <a:stretch>
            <a:fillRect/>
          </a:stretch>
        </p:blipFill>
        <p:spPr>
          <a:xfrm>
            <a:off x="206982" y="3726081"/>
            <a:ext cx="5469467" cy="2827003"/>
          </a:xfrm>
          <a:prstGeom prst="rect">
            <a:avLst/>
          </a:prstGeom>
        </p:spPr>
      </p:pic>
      <p:pic>
        <p:nvPicPr>
          <p:cNvPr id="14" name="Picture 13" descr="Graphical user interface, website&#10;&#10;Description automatically generated">
            <a:extLst>
              <a:ext uri="{FF2B5EF4-FFF2-40B4-BE49-F238E27FC236}">
                <a16:creationId xmlns:a16="http://schemas.microsoft.com/office/drawing/2014/main" id="{4EFC4E2A-2120-D34C-B6D4-4593BB6555A7}"/>
              </a:ext>
            </a:extLst>
          </p:cNvPr>
          <p:cNvPicPr>
            <a:picLocks noChangeAspect="1"/>
          </p:cNvPicPr>
          <p:nvPr/>
        </p:nvPicPr>
        <p:blipFill rotWithShape="1">
          <a:blip r:embed="rId3"/>
          <a:srcRect l="1318" r="1369"/>
          <a:stretch/>
        </p:blipFill>
        <p:spPr>
          <a:xfrm>
            <a:off x="5770485" y="1270757"/>
            <a:ext cx="6353785" cy="4605110"/>
          </a:xfrm>
          <a:prstGeom prst="rect">
            <a:avLst/>
          </a:prstGeom>
        </p:spPr>
      </p:pic>
      <p:cxnSp>
        <p:nvCxnSpPr>
          <p:cNvPr id="15" name="Straight Arrow Connector 14">
            <a:extLst>
              <a:ext uri="{FF2B5EF4-FFF2-40B4-BE49-F238E27FC236}">
                <a16:creationId xmlns:a16="http://schemas.microsoft.com/office/drawing/2014/main" id="{AAEE0650-A3F6-0A49-853E-5D254E122E26}"/>
              </a:ext>
            </a:extLst>
          </p:cNvPr>
          <p:cNvCxnSpPr>
            <a:cxnSpLocks/>
          </p:cNvCxnSpPr>
          <p:nvPr/>
        </p:nvCxnSpPr>
        <p:spPr>
          <a:xfrm flipV="1">
            <a:off x="2941715" y="5139582"/>
            <a:ext cx="3154285" cy="194419"/>
          </a:xfrm>
          <a:prstGeom prst="straightConnector1">
            <a:avLst/>
          </a:prstGeom>
          <a:ln w="412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9" name="Straight Arrow Connector 18">
            <a:extLst>
              <a:ext uri="{FF2B5EF4-FFF2-40B4-BE49-F238E27FC236}">
                <a16:creationId xmlns:a16="http://schemas.microsoft.com/office/drawing/2014/main" id="{401E1B3F-2489-914F-8259-6F1EBDA0AB60}"/>
              </a:ext>
            </a:extLst>
          </p:cNvPr>
          <p:cNvCxnSpPr>
            <a:cxnSpLocks/>
          </p:cNvCxnSpPr>
          <p:nvPr/>
        </p:nvCxnSpPr>
        <p:spPr>
          <a:xfrm flipH="1">
            <a:off x="5329994" y="1853093"/>
            <a:ext cx="591990" cy="1872988"/>
          </a:xfrm>
          <a:prstGeom prst="straightConnector1">
            <a:avLst/>
          </a:prstGeom>
          <a:ln w="412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1" name="Straight Arrow Connector 20">
            <a:extLst>
              <a:ext uri="{FF2B5EF4-FFF2-40B4-BE49-F238E27FC236}">
                <a16:creationId xmlns:a16="http://schemas.microsoft.com/office/drawing/2014/main" id="{729E79DE-EE06-3E41-B66A-AB203543A941}"/>
              </a:ext>
            </a:extLst>
          </p:cNvPr>
          <p:cNvCxnSpPr>
            <a:cxnSpLocks/>
          </p:cNvCxnSpPr>
          <p:nvPr/>
        </p:nvCxnSpPr>
        <p:spPr>
          <a:xfrm flipV="1">
            <a:off x="11739035" y="982133"/>
            <a:ext cx="0" cy="662973"/>
          </a:xfrm>
          <a:prstGeom prst="straightConnector1">
            <a:avLst/>
          </a:prstGeom>
          <a:ln w="412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6" name="Straight Arrow Connector 25">
            <a:extLst>
              <a:ext uri="{FF2B5EF4-FFF2-40B4-BE49-F238E27FC236}">
                <a16:creationId xmlns:a16="http://schemas.microsoft.com/office/drawing/2014/main" id="{8924336B-F3A3-5A4D-A0CA-246624A786BC}"/>
              </a:ext>
            </a:extLst>
          </p:cNvPr>
          <p:cNvCxnSpPr>
            <a:cxnSpLocks/>
          </p:cNvCxnSpPr>
          <p:nvPr/>
        </p:nvCxnSpPr>
        <p:spPr>
          <a:xfrm flipH="1" flipV="1">
            <a:off x="3556000" y="3149600"/>
            <a:ext cx="1579035" cy="900788"/>
          </a:xfrm>
          <a:prstGeom prst="straightConnector1">
            <a:avLst/>
          </a:prstGeom>
          <a:ln w="412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5" name="Title 1">
            <a:extLst>
              <a:ext uri="{FF2B5EF4-FFF2-40B4-BE49-F238E27FC236}">
                <a16:creationId xmlns:a16="http://schemas.microsoft.com/office/drawing/2014/main" id="{CB66B780-165A-334F-87DE-E152B749C691}"/>
              </a:ext>
            </a:extLst>
          </p:cNvPr>
          <p:cNvSpPr txBox="1">
            <a:spLocks/>
          </p:cNvSpPr>
          <p:nvPr/>
        </p:nvSpPr>
        <p:spPr>
          <a:xfrm>
            <a:off x="0" y="-19095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Prototype for Simple View </a:t>
            </a:r>
          </a:p>
        </p:txBody>
      </p:sp>
      <p:sp>
        <p:nvSpPr>
          <p:cNvPr id="36" name="TextBox 35">
            <a:extLst>
              <a:ext uri="{FF2B5EF4-FFF2-40B4-BE49-F238E27FC236}">
                <a16:creationId xmlns:a16="http://schemas.microsoft.com/office/drawing/2014/main" id="{B28620BF-BC46-4145-98EC-1C148E869A2B}"/>
              </a:ext>
            </a:extLst>
          </p:cNvPr>
          <p:cNvSpPr txBox="1"/>
          <p:nvPr/>
        </p:nvSpPr>
        <p:spPr>
          <a:xfrm>
            <a:off x="1935066" y="2780268"/>
            <a:ext cx="2945293" cy="369332"/>
          </a:xfrm>
          <a:prstGeom prst="rect">
            <a:avLst/>
          </a:prstGeom>
          <a:noFill/>
        </p:spPr>
        <p:txBody>
          <a:bodyPr wrap="none" rtlCol="0">
            <a:spAutoFit/>
          </a:bodyPr>
          <a:lstStyle/>
          <a:p>
            <a:r>
              <a:rPr lang="en-US" dirty="0"/>
              <a:t>To home page advanced view</a:t>
            </a:r>
          </a:p>
        </p:txBody>
      </p:sp>
      <p:sp>
        <p:nvSpPr>
          <p:cNvPr id="37" name="TextBox 36">
            <a:extLst>
              <a:ext uri="{FF2B5EF4-FFF2-40B4-BE49-F238E27FC236}">
                <a16:creationId xmlns:a16="http://schemas.microsoft.com/office/drawing/2014/main" id="{814E4C8D-533C-BE42-9873-79B99FADDD97}"/>
              </a:ext>
            </a:extLst>
          </p:cNvPr>
          <p:cNvSpPr txBox="1"/>
          <p:nvPr/>
        </p:nvSpPr>
        <p:spPr>
          <a:xfrm>
            <a:off x="9178977" y="655934"/>
            <a:ext cx="3013710" cy="369332"/>
          </a:xfrm>
          <a:prstGeom prst="rect">
            <a:avLst/>
          </a:prstGeom>
          <a:noFill/>
        </p:spPr>
        <p:txBody>
          <a:bodyPr wrap="none" rtlCol="0">
            <a:spAutoFit/>
          </a:bodyPr>
          <a:lstStyle/>
          <a:p>
            <a:r>
              <a:rPr lang="en-US" dirty="0"/>
              <a:t>To profile page advanced view</a:t>
            </a:r>
          </a:p>
        </p:txBody>
      </p:sp>
    </p:spTree>
    <p:extLst>
      <p:ext uri="{BB962C8B-B14F-4D97-AF65-F5344CB8AC3E}">
        <p14:creationId xmlns:p14="http://schemas.microsoft.com/office/powerpoint/2010/main" val="3013257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A6406-2042-314D-BFDE-825184E8E2B2}"/>
              </a:ext>
            </a:extLst>
          </p:cNvPr>
          <p:cNvSpPr>
            <a:spLocks noGrp="1"/>
          </p:cNvSpPr>
          <p:nvPr>
            <p:ph type="title"/>
          </p:nvPr>
        </p:nvSpPr>
        <p:spPr>
          <a:xfrm>
            <a:off x="0" y="-190951"/>
            <a:ext cx="10515600" cy="1325563"/>
          </a:xfrm>
        </p:spPr>
        <p:txBody>
          <a:bodyPr/>
          <a:lstStyle/>
          <a:p>
            <a:r>
              <a:rPr lang="en-US" dirty="0"/>
              <a:t>Prototype for Advanced View </a:t>
            </a:r>
          </a:p>
        </p:txBody>
      </p:sp>
      <p:pic>
        <p:nvPicPr>
          <p:cNvPr id="5" name="Content Placeholder 4" descr="Graphical user interface&#10;&#10;Description automatically generated">
            <a:extLst>
              <a:ext uri="{FF2B5EF4-FFF2-40B4-BE49-F238E27FC236}">
                <a16:creationId xmlns:a16="http://schemas.microsoft.com/office/drawing/2014/main" id="{5EBDDB9B-00C4-8042-8B68-00F8974359C0}"/>
              </a:ext>
            </a:extLst>
          </p:cNvPr>
          <p:cNvPicPr>
            <a:picLocks noGrp="1" noChangeAspect="1"/>
          </p:cNvPicPr>
          <p:nvPr>
            <p:ph idx="1"/>
          </p:nvPr>
        </p:nvPicPr>
        <p:blipFill>
          <a:blip r:embed="rId2"/>
          <a:stretch>
            <a:fillRect/>
          </a:stretch>
        </p:blipFill>
        <p:spPr>
          <a:xfrm>
            <a:off x="0" y="3532909"/>
            <a:ext cx="5603822" cy="2892425"/>
          </a:xfrm>
        </p:spPr>
      </p:pic>
      <p:pic>
        <p:nvPicPr>
          <p:cNvPr id="7" name="Picture 6" descr="Graphical user interface, application&#10;&#10;Description automatically generated">
            <a:extLst>
              <a:ext uri="{FF2B5EF4-FFF2-40B4-BE49-F238E27FC236}">
                <a16:creationId xmlns:a16="http://schemas.microsoft.com/office/drawing/2014/main" id="{3F748072-B0F2-DB43-B6C3-ED691DD053DF}"/>
              </a:ext>
            </a:extLst>
          </p:cNvPr>
          <p:cNvPicPr>
            <a:picLocks noChangeAspect="1"/>
          </p:cNvPicPr>
          <p:nvPr/>
        </p:nvPicPr>
        <p:blipFill rotWithShape="1">
          <a:blip r:embed="rId3"/>
          <a:srcRect l="2062" r="2127" b="1733"/>
          <a:stretch/>
        </p:blipFill>
        <p:spPr>
          <a:xfrm>
            <a:off x="6295013" y="1027906"/>
            <a:ext cx="5067902" cy="5826552"/>
          </a:xfrm>
          <a:prstGeom prst="rect">
            <a:avLst/>
          </a:prstGeom>
        </p:spPr>
      </p:pic>
      <p:cxnSp>
        <p:nvCxnSpPr>
          <p:cNvPr id="9" name="Straight Arrow Connector 8">
            <a:extLst>
              <a:ext uri="{FF2B5EF4-FFF2-40B4-BE49-F238E27FC236}">
                <a16:creationId xmlns:a16="http://schemas.microsoft.com/office/drawing/2014/main" id="{00C6D964-4029-1A43-9261-41308C1A291B}"/>
              </a:ext>
            </a:extLst>
          </p:cNvPr>
          <p:cNvCxnSpPr>
            <a:cxnSpLocks/>
          </p:cNvCxnSpPr>
          <p:nvPr/>
        </p:nvCxnSpPr>
        <p:spPr>
          <a:xfrm flipV="1">
            <a:off x="2801911" y="4411086"/>
            <a:ext cx="3488052" cy="568035"/>
          </a:xfrm>
          <a:prstGeom prst="straightConnector1">
            <a:avLst/>
          </a:prstGeom>
          <a:ln w="412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1" name="Straight Arrow Connector 10">
            <a:extLst>
              <a:ext uri="{FF2B5EF4-FFF2-40B4-BE49-F238E27FC236}">
                <a16:creationId xmlns:a16="http://schemas.microsoft.com/office/drawing/2014/main" id="{0CB6D448-B3DA-494D-AB38-3D4405210481}"/>
              </a:ext>
            </a:extLst>
          </p:cNvPr>
          <p:cNvCxnSpPr>
            <a:cxnSpLocks/>
          </p:cNvCxnSpPr>
          <p:nvPr/>
        </p:nvCxnSpPr>
        <p:spPr>
          <a:xfrm flipH="1">
            <a:off x="5603822" y="1453917"/>
            <a:ext cx="835248" cy="1975083"/>
          </a:xfrm>
          <a:prstGeom prst="straightConnector1">
            <a:avLst/>
          </a:prstGeom>
          <a:ln w="412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4" name="Straight Arrow Connector 23">
            <a:extLst>
              <a:ext uri="{FF2B5EF4-FFF2-40B4-BE49-F238E27FC236}">
                <a16:creationId xmlns:a16="http://schemas.microsoft.com/office/drawing/2014/main" id="{F7BDD9A9-E3E3-9341-86A6-A410DEC66D14}"/>
              </a:ext>
            </a:extLst>
          </p:cNvPr>
          <p:cNvCxnSpPr>
            <a:cxnSpLocks/>
          </p:cNvCxnSpPr>
          <p:nvPr/>
        </p:nvCxnSpPr>
        <p:spPr>
          <a:xfrm flipV="1">
            <a:off x="11166978" y="812800"/>
            <a:ext cx="0" cy="581206"/>
          </a:xfrm>
          <a:prstGeom prst="straightConnector1">
            <a:avLst/>
          </a:prstGeom>
          <a:ln w="412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7" name="Straight Arrow Connector 26">
            <a:extLst>
              <a:ext uri="{FF2B5EF4-FFF2-40B4-BE49-F238E27FC236}">
                <a16:creationId xmlns:a16="http://schemas.microsoft.com/office/drawing/2014/main" id="{2B46F3DA-E934-D742-9E1B-DF7E2E95FD43}"/>
              </a:ext>
            </a:extLst>
          </p:cNvPr>
          <p:cNvCxnSpPr>
            <a:cxnSpLocks/>
          </p:cNvCxnSpPr>
          <p:nvPr/>
        </p:nvCxnSpPr>
        <p:spPr>
          <a:xfrm flipV="1">
            <a:off x="5070978" y="3242306"/>
            <a:ext cx="0" cy="581206"/>
          </a:xfrm>
          <a:prstGeom prst="straightConnector1">
            <a:avLst/>
          </a:prstGeom>
          <a:ln w="412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8" name="TextBox 27">
            <a:extLst>
              <a:ext uri="{FF2B5EF4-FFF2-40B4-BE49-F238E27FC236}">
                <a16:creationId xmlns:a16="http://schemas.microsoft.com/office/drawing/2014/main" id="{3A7B0FA2-BA6C-AA45-B6D5-7FA33C8D408E}"/>
              </a:ext>
            </a:extLst>
          </p:cNvPr>
          <p:cNvSpPr txBox="1"/>
          <p:nvPr/>
        </p:nvSpPr>
        <p:spPr>
          <a:xfrm>
            <a:off x="2675647" y="2909155"/>
            <a:ext cx="2661754" cy="369332"/>
          </a:xfrm>
          <a:prstGeom prst="rect">
            <a:avLst/>
          </a:prstGeom>
          <a:noFill/>
        </p:spPr>
        <p:txBody>
          <a:bodyPr wrap="none" rtlCol="0">
            <a:spAutoFit/>
          </a:bodyPr>
          <a:lstStyle/>
          <a:p>
            <a:r>
              <a:rPr lang="en-US" dirty="0"/>
              <a:t>To home page simple view</a:t>
            </a:r>
          </a:p>
        </p:txBody>
      </p:sp>
      <p:sp>
        <p:nvSpPr>
          <p:cNvPr id="29" name="TextBox 28">
            <a:extLst>
              <a:ext uri="{FF2B5EF4-FFF2-40B4-BE49-F238E27FC236}">
                <a16:creationId xmlns:a16="http://schemas.microsoft.com/office/drawing/2014/main" id="{4288AEBB-8DE4-684F-BC6F-6C223245893F}"/>
              </a:ext>
            </a:extLst>
          </p:cNvPr>
          <p:cNvSpPr txBox="1"/>
          <p:nvPr/>
        </p:nvSpPr>
        <p:spPr>
          <a:xfrm>
            <a:off x="9042581" y="443468"/>
            <a:ext cx="2730171" cy="369332"/>
          </a:xfrm>
          <a:prstGeom prst="rect">
            <a:avLst/>
          </a:prstGeom>
          <a:noFill/>
        </p:spPr>
        <p:txBody>
          <a:bodyPr wrap="none" rtlCol="0">
            <a:spAutoFit/>
          </a:bodyPr>
          <a:lstStyle/>
          <a:p>
            <a:r>
              <a:rPr lang="en-US" dirty="0"/>
              <a:t>To profile page simple view</a:t>
            </a:r>
          </a:p>
        </p:txBody>
      </p:sp>
    </p:spTree>
    <p:extLst>
      <p:ext uri="{BB962C8B-B14F-4D97-AF65-F5344CB8AC3E}">
        <p14:creationId xmlns:p14="http://schemas.microsoft.com/office/powerpoint/2010/main" val="185196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FF6F3-1F7C-4C4D-BA74-73608BD5803F}"/>
              </a:ext>
            </a:extLst>
          </p:cNvPr>
          <p:cNvSpPr>
            <a:spLocks noGrp="1"/>
          </p:cNvSpPr>
          <p:nvPr>
            <p:ph type="title"/>
          </p:nvPr>
        </p:nvSpPr>
        <p:spPr/>
        <p:txBody>
          <a:bodyPr/>
          <a:lstStyle/>
          <a:p>
            <a:r>
              <a:rPr lang="en-US" dirty="0"/>
              <a:t>Evaluation and Improvements</a:t>
            </a:r>
          </a:p>
        </p:txBody>
      </p:sp>
      <p:sp>
        <p:nvSpPr>
          <p:cNvPr id="3" name="Content Placeholder 2">
            <a:extLst>
              <a:ext uri="{FF2B5EF4-FFF2-40B4-BE49-F238E27FC236}">
                <a16:creationId xmlns:a16="http://schemas.microsoft.com/office/drawing/2014/main" id="{7083459E-7807-BB47-9D34-6C5B1149B2A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346423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956</Words>
  <Application>Microsoft Macintosh PowerPoint</Application>
  <PresentationFormat>Widescreen</PresentationFormat>
  <Paragraphs>53</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IoT Farmbeats</vt:lpstr>
      <vt:lpstr>User Requirements </vt:lpstr>
      <vt:lpstr>Persona and Scenario 1</vt:lpstr>
      <vt:lpstr>PowerPoint Presentation</vt:lpstr>
      <vt:lpstr>First Sketch</vt:lpstr>
      <vt:lpstr>Review with Users  and Second Sketch </vt:lpstr>
      <vt:lpstr>PowerPoint Presentation</vt:lpstr>
      <vt:lpstr>Prototype for Advanced View </vt:lpstr>
      <vt:lpstr>Evaluation and Improvements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Farmbeats</dc:title>
  <dc:creator>Yu, Angela</dc:creator>
  <cp:lastModifiedBy>Yu, Angela</cp:lastModifiedBy>
  <cp:revision>4</cp:revision>
  <dcterms:created xsi:type="dcterms:W3CDTF">2021-11-01T10:21:27Z</dcterms:created>
  <dcterms:modified xsi:type="dcterms:W3CDTF">2021-11-07T13:09:06Z</dcterms:modified>
</cp:coreProperties>
</file>

<file path=docProps/thumbnail.jpeg>
</file>